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859" r:id="rId2"/>
    <p:sldId id="986" r:id="rId3"/>
    <p:sldId id="991" r:id="rId4"/>
    <p:sldId id="992" r:id="rId5"/>
    <p:sldId id="994" r:id="rId6"/>
    <p:sldId id="995" r:id="rId7"/>
    <p:sldId id="996" r:id="rId8"/>
    <p:sldId id="1033" r:id="rId9"/>
    <p:sldId id="997" r:id="rId10"/>
    <p:sldId id="998" r:id="rId11"/>
    <p:sldId id="1034" r:id="rId12"/>
    <p:sldId id="999" r:id="rId13"/>
    <p:sldId id="1035" r:id="rId14"/>
    <p:sldId id="1000" r:id="rId15"/>
    <p:sldId id="1001" r:id="rId16"/>
    <p:sldId id="1002" r:id="rId17"/>
    <p:sldId id="1003" r:id="rId18"/>
    <p:sldId id="1004" r:id="rId19"/>
    <p:sldId id="1005" r:id="rId20"/>
    <p:sldId id="1006" r:id="rId21"/>
    <p:sldId id="1007" r:id="rId22"/>
    <p:sldId id="1009" r:id="rId23"/>
    <p:sldId id="1010" r:id="rId24"/>
    <p:sldId id="1011" r:id="rId25"/>
    <p:sldId id="1012" r:id="rId26"/>
    <p:sldId id="1013" r:id="rId27"/>
    <p:sldId id="1014" r:id="rId28"/>
    <p:sldId id="1015" r:id="rId29"/>
    <p:sldId id="1016" r:id="rId30"/>
    <p:sldId id="1017" r:id="rId31"/>
    <p:sldId id="1018" r:id="rId32"/>
    <p:sldId id="1019" r:id="rId33"/>
    <p:sldId id="1020" r:id="rId34"/>
    <p:sldId id="1021" r:id="rId35"/>
    <p:sldId id="1036" r:id="rId36"/>
    <p:sldId id="1023" r:id="rId37"/>
    <p:sldId id="1037" r:id="rId38"/>
    <p:sldId id="1025" r:id="rId39"/>
    <p:sldId id="1026" r:id="rId40"/>
    <p:sldId id="1027" r:id="rId41"/>
    <p:sldId id="1038" r:id="rId42"/>
    <p:sldId id="1028" r:id="rId43"/>
    <p:sldId id="1029" r:id="rId44"/>
    <p:sldId id="1030" r:id="rId45"/>
    <p:sldId id="1031" r:id="rId4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504262"/>
            <a:ext cx="12192000" cy="1140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第二单元提优测评卷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40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44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46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412776"/>
            <a:ext cx="107291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Liu Tao, how many classrooms are there in your 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44 classrooms.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Q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classrooms are there in Liu Tao’s 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4890" y="3933056"/>
            <a:ext cx="82986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Is there a music room, Helen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Yes, there is. It’s on the first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Q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Is the music room on the second floor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240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3673" y="34098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564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2629" y="1354220"/>
            <a:ext cx="609282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Where is Bobby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He’s in the kitchen. He’s hungry.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Q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Is Bobby in the kitchen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8445" y="3856234"/>
            <a:ext cx="104133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a beautiful picture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There’s a big tree in it.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two birds singing in the tree.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And there’s a bird playing under the tree.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8022590" algn="l"/>
              </a:tabLs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Q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How many birds are there in the picture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4080" y="8271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6268" y="34033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3242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将物品摆放在正确的位置。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3844" y="1332222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Welcome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bedroom. In my bedroom, there is a bed. It’s not soft or hard. On the bed, there is a dress. Beside the bed, there is a chair. There is also a desk next to the bed. On the desk, there are some books. Under the desk, there is a basketball. I often play basketball with Liu Tao on Sundays. Look at my schoolbag. It’s on the floor, beside the desk. On the wall, beside the window, there is a clock. This is my bedroom. Do you like it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7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e25.jpg" descr="id:21474878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1190278"/>
            <a:ext cx="5968770" cy="327518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455246" y="1766342"/>
            <a:ext cx="539145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26.jpg" descr="id:21474878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1478310"/>
            <a:ext cx="946038" cy="1286897"/>
          </a:xfrm>
          <a:prstGeom prst="rect">
            <a:avLst/>
          </a:prstGeom>
        </p:spPr>
      </p:pic>
      <p:pic>
        <p:nvPicPr>
          <p:cNvPr id="6" name="we27.jpg" descr="id:214748786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0226286" y="1340922"/>
            <a:ext cx="1278340" cy="1286897"/>
          </a:xfrm>
          <a:prstGeom prst="rect">
            <a:avLst/>
          </a:prstGeom>
        </p:spPr>
      </p:pic>
      <p:pic>
        <p:nvPicPr>
          <p:cNvPr id="7" name="we28.jpg" descr="id:214748787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970567" y="2827871"/>
            <a:ext cx="2835737" cy="1286897"/>
          </a:xfrm>
          <a:prstGeom prst="rect">
            <a:avLst/>
          </a:prstGeom>
        </p:spPr>
      </p:pic>
      <p:pic>
        <p:nvPicPr>
          <p:cNvPr id="8" name="we29.jpg" descr="id:214748788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54376" y="2755981"/>
            <a:ext cx="1401467" cy="1286897"/>
          </a:xfrm>
          <a:prstGeom prst="rect">
            <a:avLst/>
          </a:prstGeom>
        </p:spPr>
      </p:pic>
      <p:pic>
        <p:nvPicPr>
          <p:cNvPr id="9" name="we30.jpg" descr="id:214748789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212421" y="4177432"/>
            <a:ext cx="727831" cy="128689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414686" y="32182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414686" y="10527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343383" y="36883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150596" y="3870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667139" y="23833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828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1404230"/>
            <a:ext cx="11485848" cy="389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John. I have a nice and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classroom.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big and the walls are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is a big blackboard on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wall. A big desk is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It’s for our teachers. There are some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other walls. There are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desks for us in the classroom. We can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desks. There are some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teacher’s desk. They are for our English teacher. She is a good teacher. We all like her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93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John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nice and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big and the walls are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big blackboard on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the______wall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desk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for our teachers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walls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desks for us in the classroom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desks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teacher’s desk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for our English 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good 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1230" y="834640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new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39622" y="834640"/>
            <a:ext cx="1523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windows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46934" y="1476238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white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51590" y="1516896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white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34766" y="2124310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beside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81693" y="2077940"/>
            <a:ext cx="1414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pictures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758773" y="2729576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fifty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116254" y="2749258"/>
            <a:ext cx="875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read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50590" y="3356992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draw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311230" y="3435474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uFill>
                  <a:solidFill>
                    <a:srgbClr val="000000"/>
                  </a:solidFill>
                </a:uFill>
              </a:rPr>
              <a:t>flowers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131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选出单词画线部分发音与其他不同的一项。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drinking some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eating a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Aandy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play on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Bnanas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Cble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9718" y="21157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1039" y="27519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29630" y="33911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40221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26" y="46909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88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词汇。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根据中文提示，补全句子或对话。（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three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bed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电脑教室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—Who gets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in the swimming race?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—Tom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swims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Yang Ling’s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69281" y="2132856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bears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80334" y="2132856"/>
            <a:ext cx="1055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forest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4806" y="2780928"/>
            <a:ext cx="1571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too small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98862" y="3365538"/>
            <a:ext cx="2694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computer rooms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30910" y="4077072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32941" y="5336960"/>
            <a:ext cx="1478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libraries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7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根据首字母提示，补全句子或对话。（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school?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—How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in your school? —About 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usually play basketball in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5 little monkeys in the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black 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yellow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is his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3 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eat cakes 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classroom is this?—It’s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Taotao’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23866" y="1520536"/>
            <a:ext cx="82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how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6588" y="1510422"/>
            <a:ext cx="1117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round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70604" y="2132856"/>
            <a:ext cx="1324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tudents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96913" y="2726012"/>
            <a:ext cx="1755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layground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103318" y="3411908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econd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37733" y="4725144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hird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03979" y="5347578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hose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003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library and two computer rooms on the third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swings in our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aren’t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80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54139" y="34012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47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选出你所听句子中包含的内容。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726012"/>
            <a:ext cx="5724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There is a swing in the</a:t>
            </a:r>
            <a:r>
              <a:rPr lang="en-US" altLang="zh-CN" sz="1050" dirty="0" smtClean="0">
                <a:solidFill>
                  <a:srgbClr val="ED028C"/>
                </a:solidFill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</a:rPr>
              <a:t>playground.	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835410"/>
            <a:ext cx="57556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Our classroom is on the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second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9718" y="2122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0630" y="33121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111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jackets on the bed?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any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any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pencil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look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look at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look at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176" y="11317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29630" y="242785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77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water in the bottle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—Are those your storybooks?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793875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aren’t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they aren’t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41564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teacher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my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first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my first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have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0163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213285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5010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2538" y="47800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76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941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table?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orange juice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What’s;There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What;There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What’s;There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7722" y="14643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9176" y="27669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2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981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选出与下列句子相对应的图片。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750" y="192207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936" y="2923134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is on the swing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 room is on the third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playground is so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art room is on the second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students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31.jpg" descr="id:21474879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26116" y="1554982"/>
            <a:ext cx="2000738" cy="1430911"/>
          </a:xfrm>
          <a:prstGeom prst="rect">
            <a:avLst/>
          </a:prstGeom>
        </p:spPr>
      </p:pic>
      <p:pic>
        <p:nvPicPr>
          <p:cNvPr id="6" name="we32.jpg" descr="id:21474879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94372" y="1626990"/>
            <a:ext cx="1188285" cy="1430911"/>
          </a:xfrm>
          <a:prstGeom prst="rect">
            <a:avLst/>
          </a:prstGeom>
        </p:spPr>
      </p:pic>
      <p:pic>
        <p:nvPicPr>
          <p:cNvPr id="7" name="we33.jpg" descr="id:21474879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2414" y="1612149"/>
            <a:ext cx="1591604" cy="1430911"/>
          </a:xfrm>
          <a:prstGeom prst="rect">
            <a:avLst/>
          </a:prstGeom>
        </p:spPr>
      </p:pic>
      <p:pic>
        <p:nvPicPr>
          <p:cNvPr id="8" name="we34.jpg" descr="id:214748792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53775" y="1482974"/>
            <a:ext cx="1767098" cy="1430911"/>
          </a:xfrm>
          <a:prstGeom prst="rect">
            <a:avLst/>
          </a:prstGeom>
        </p:spPr>
      </p:pic>
      <p:pic>
        <p:nvPicPr>
          <p:cNvPr id="9" name="we35.jpg" descr="id:214748793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60670" y="1573574"/>
            <a:ext cx="1886032" cy="143566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40049" y="298589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7722" y="3645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29630" y="429309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0630" y="493262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29630" y="558069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5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有一个多余选项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a dining room?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bedrooms are there?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show you around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 bedrooms?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have a look at the bedrooms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bathrooms are there in the new house?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Ling, welcome to my new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it’s so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124310"/>
            <a:ext cx="10873208" cy="259228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a dining room?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bedrooms are there?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show you around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 bedrooms?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have a look at the bedrooms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bathrooms are there in the new house?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283174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big sofa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 is soft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watch TV with my family on the sofa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5894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05851" y="465313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6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5518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this is the kitchen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 the second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746120"/>
            <a:ext cx="11485848" cy="25958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a dining room?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bedrooms are there?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show you around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 bedrooms?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have a look at the bedrooms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living 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bathrooms are there in the new house?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61878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33886" y="479715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16713" y="54195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36393" y="60847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02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511046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bedroom and this is my parents’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bedroom is for my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new house is so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25958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a dining room?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bedrooms are there?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show you around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 bedrooms?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have a look at the bedrooms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living 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bathrooms are there in the new house?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根据首字母和中文提示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usually plant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parks and pots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Anton in Brussels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布鲁塞尔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flowers in potholes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does he do that? Let’s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roads in Anton’s hometown are not good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potholes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50979" y="1510422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lowers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76394" y="1493330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ardens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77914" y="2780928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55046" y="3382630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53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safe for people to ride on the roads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may not notice the potholes and fall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Anton plants flowers in holes on roads that are not too busy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“Safety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首要的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want more people to notice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Anton says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“6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potholes” make the roads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like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take pictures with 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government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notices the potholes and starts to make the road better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16361" y="2141402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first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42116" y="2789474"/>
            <a:ext cx="1040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lower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18742" y="3408268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eautiful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839188" y="3446092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572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601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library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5366" y="1781249"/>
            <a:ext cx="7367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some books in the classroom.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6350" y="2996839"/>
            <a:ext cx="49270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library is on the first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9166" y="4130496"/>
            <a:ext cx="37048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swing is very high.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172" y="12727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10630" y="24758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7059" y="36458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031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完形填空。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Welcome to my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you around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thirty classrooms in my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classroom is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 room is on the fourth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draw pictures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Art and PE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playground in my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to play football in the playground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trees and flowers around the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small garden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teaching building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beautiful flowers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a good rest there after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52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9207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8326" y="8435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27722" y="14830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27722" y="21072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55233" y="27778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10630" y="34290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388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Thursday, 29th October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to 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hall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15268" y="828166"/>
            <a:ext cx="4588510" cy="5842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1556792"/>
            <a:ext cx="7992888" cy="243149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12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about art, travel, cooking, animals, gardening and so 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Storybooks from 3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Magazines from 2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Dictionaries from 10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the performance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dancers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a guessing game to get candies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08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（一）根据海报内容，选择正确的答案。（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the market?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hall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playground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6988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 hall”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可知，二手书市场在学校礼堂。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5546" y="15037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443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time does the market begin?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7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on Thursday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on Tuesday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on Thursday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30050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“Date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Thursday, 29th October”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to 7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可知，二手书市场在星期四下午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点开始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2314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484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 students buy a dictionary for only 2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market?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they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they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cannot the students buy at the market?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 about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Newspapers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4909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“Dictionaries from 10 </a:t>
            </a:r>
            <a:r>
              <a:rPr lang="en-US" altLang="zh-CN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可知，字典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元起卖。因此，学生们不能只花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元就买到一本字典。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5714672"/>
            <a:ext cx="8712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通读海报可知，二手书市场不能买到报纸。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722" y="8486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7722" y="38714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973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9227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the students do at the market?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see a film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sing songs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39750" algn="l"/>
                <a:tab pos="630238" algn="l"/>
                <a:tab pos="1879600" algn="l"/>
                <a:tab pos="4410075" algn="l"/>
                <a:tab pos="5130800" algn="l"/>
                <a:tab pos="7289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play a guessing game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29179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由海报中的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 a guessing game to get candies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可知，学生们可以在二手书市场玩猜谜游戏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0980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420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63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 of books do you want to sell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Second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 Book Market?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1094043"/>
            <a:ext cx="4485640" cy="5816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11391" y="2241196"/>
            <a:ext cx="83921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want to sell some Science books. 	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7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祖父母家旁边有一个正在建设中的生态公园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对公园的介绍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750" y="2125823"/>
            <a:ext cx="1148584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name is Danny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the nature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 my grandparents’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ntain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river beside the mountain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front of the mountain, there is a forest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trees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hill beside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 are happy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park will be more and more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118.jpg" descr="id:2147487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67414" y="1956797"/>
            <a:ext cx="3763903" cy="161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0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thirty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21088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floor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second floor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third floor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dinner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lunch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breakfast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294398"/>
            <a:ext cx="67916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computer room is on the third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2538514"/>
            <a:ext cx="67916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I’m new here. Can you show me around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3683933"/>
            <a:ext cx="432182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your classroom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4783882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There are two reading rooms on the second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2598" y="6064364"/>
            <a:ext cx="3877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It’s time to have dinner.	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0630" y="8354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70334" y="2021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70334" y="32090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53242" y="43223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53242" y="55132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168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88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的描述，在图中合适位置画出公园的景物。（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68998" y="1119452"/>
            <a:ext cx="3114040" cy="4679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718942" y="1649146"/>
            <a:ext cx="12666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画图略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4566" y="234358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a river beside the mountain.”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front of the mountain, there is a forest.”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可知，有一条小河在山旁边，山前有一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森林。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12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短文内容，补全对话。（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a mountain in the park?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 dirty="0"/>
              <a:t>Helen</a:t>
            </a:r>
            <a:r>
              <a:rPr lang="zh-CN" altLang="zh-CN" dirty="0"/>
              <a:t>：</a:t>
            </a:r>
            <a:r>
              <a:rPr lang="en-US" altLang="zh-CN" dirty="0"/>
              <a:t> Is there a lake in the park?</a:t>
            </a:r>
            <a:endParaRPr lang="zh-CN" altLang="zh-CN" dirty="0"/>
          </a:p>
          <a:p>
            <a:pPr hangingPunct="0"/>
            <a:r>
              <a:rPr lang="en-US" altLang="zh-CN" b="1" dirty="0"/>
              <a:t>Danny</a:t>
            </a:r>
            <a:r>
              <a:rPr lang="zh-CN" altLang="zh-CN" dirty="0"/>
              <a:t>：</a:t>
            </a:r>
            <a:r>
              <a:rPr lang="en-US" altLang="zh-CN" dirty="0"/>
              <a:t> 2. </a:t>
            </a:r>
            <a:r>
              <a:rPr lang="zh-CN" altLang="zh-CN" u="sng" dirty="0"/>
              <a:t>　　　　　　　</a:t>
            </a:r>
            <a:r>
              <a:rPr lang="en-US" altLang="zh-CN" dirty="0"/>
              <a:t>But 3. </a:t>
            </a:r>
            <a:r>
              <a:rPr lang="en-US" altLang="zh-CN" dirty="0" smtClean="0"/>
              <a:t>______________. </a:t>
            </a:r>
            <a:r>
              <a:rPr lang="en-US" altLang="zh-CN" dirty="0"/>
              <a:t>It’s very long</a:t>
            </a:r>
            <a:r>
              <a:rPr lang="en-US" altLang="zh-CN" dirty="0" smtClean="0"/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836712"/>
            <a:ext cx="3808095" cy="4883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36780" y="2185700"/>
            <a:ext cx="2090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Yes, there is.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78782" y="3264627"/>
            <a:ext cx="245285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cs typeface="Times New Roman" panose="02020603050405020304" pitchFamily="18" charset="0"/>
              </a:rPr>
              <a:t>, there isn’t.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81536" y="3428252"/>
            <a:ext cx="24175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there is a river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509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10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 a big forest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front of the mountain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beside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flowers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sounds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4766" y="915685"/>
            <a:ext cx="47210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Is there a forest in the park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6596" y="2199054"/>
            <a:ext cx="43492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Is there a hill in the park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34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里的部分景物和设施还在完善中。公园管理处向社会征集方案，请你帮助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句型，在横线上写一写你对公园景物和设施的构想，并在任务一的图中添画新的景物和设施。（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03786" y="836712"/>
            <a:ext cx="3702050" cy="5238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3274946"/>
            <a:ext cx="10990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is a restaurant near the forest.	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60854" y="393305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16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十六、 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下面的表格，用所学的词汇和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school”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为题，介绍一下你们的学校的教学设施并适当发挥（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如教室的特点、用途等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要求：语句通顺，语义连贯，语法正确，不少于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08402"/>
              </p:ext>
            </p:extLst>
          </p:nvPr>
        </p:nvGraphicFramePr>
        <p:xfrm>
          <a:off x="478582" y="3380968"/>
          <a:ext cx="1136812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2394126">
                  <a:extLst>
                    <a:ext uri="{9D8B030D-6E8A-4147-A177-3AD203B41FA5}">
                      <a16:colId xmlns:a16="http://schemas.microsoft.com/office/drawing/2014/main" val="924035885"/>
                    </a:ext>
                  </a:extLst>
                </a:gridCol>
                <a:gridCol w="2992089">
                  <a:extLst>
                    <a:ext uri="{9D8B030D-6E8A-4147-A177-3AD203B41FA5}">
                      <a16:colId xmlns:a16="http://schemas.microsoft.com/office/drawing/2014/main" val="2038333800"/>
                    </a:ext>
                  </a:extLst>
                </a:gridCol>
                <a:gridCol w="2992089">
                  <a:extLst>
                    <a:ext uri="{9D8B030D-6E8A-4147-A177-3AD203B41FA5}">
                      <a16:colId xmlns:a16="http://schemas.microsoft.com/office/drawing/2014/main" val="2796121686"/>
                    </a:ext>
                  </a:extLst>
                </a:gridCol>
                <a:gridCol w="2989816">
                  <a:extLst>
                    <a:ext uri="{9D8B030D-6E8A-4147-A177-3AD203B41FA5}">
                      <a16:colId xmlns:a16="http://schemas.microsoft.com/office/drawing/2014/main" val="30883235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3F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电脑教室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图书室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美术教室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636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2F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音乐教室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乒乓球室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电脑教室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66909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1F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教室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  <a:tab pos="630555" algn="l"/>
                          <a:tab pos="4410710" algn="l"/>
                          <a:tab pos="5130800" algn="l"/>
                          <a:tab pos="729107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教室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241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77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1471649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school. It is big and clean. There is a big playground and a big garden in my school. Look at the teaching building. There are three classrooms on the first floor. On the second floor, there is a music room, a table tennis room and a computer room. On the third floor, there is another computer room, a library and an art room. I love my school.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60854" y="2115764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60854" y="278092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60854" y="3403362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60854" y="406852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60854" y="4690960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60854" y="532684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58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29256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20" y="1422222"/>
            <a:ext cx="11526773" cy="159335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1820" y="3534013"/>
            <a:ext cx="69875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1.Our classroom is on the third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2.This is our playground.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3.There is an art room on the second floor.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4.She is in the music room.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69777" y="3538832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5.M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How many students are there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17843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three.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54380" y="302628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260822" y="302628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535788" y="30433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785752" y="302788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0804723" y="30177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078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67941"/>
            <a:ext cx="11485848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lives in a new house and it’s very big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ruler in the storybook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6960" y="2141651"/>
            <a:ext cx="7799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Hello, Lily. Welcome to my new house.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Thank you, Jack. How big your house is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190" y="4132237"/>
            <a:ext cx="80877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Excuse me, Nancy. What’s in the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storybook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There’s a pencil.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4080" y="15757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4080" y="35815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975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yellow schoolbag is next to the computer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aren’t any dolls in Yang Ling’s bedroom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622598" y="1361592"/>
            <a:ext cx="635957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What’s that next to the computer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It’s a schoolbag.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is it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It’s blue.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4555739"/>
            <a:ext cx="103691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Hello, Yang Ling. Are there any dolls in your bedroom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Yes, there are.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9730" y="83837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9082" y="394691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288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761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water bottles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2598" y="1683965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What’s in the classroom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some water bottles.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1172" y="12141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513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755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0385" algn="l"/>
                <a:tab pos="630555" algn="l"/>
                <a:tab pos="4410710" algn="l"/>
                <a:tab pos="5130800" algn="l"/>
                <a:tab pos="729107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Ling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Hai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550590" y="2002859"/>
            <a:ext cx="823178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Hi, Yang Ling.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Hi, Mike.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This is Su Hai. She’s a new student.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Nice to meet you, Su Hai.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Q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Who’s the new student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4578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105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1611</Words>
  <Application>Microsoft Office PowerPoint</Application>
  <PresentationFormat>自定义</PresentationFormat>
  <Paragraphs>402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2025-05-27T09:31:56Z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